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2" r:id="rId2"/>
    <p:sldId id="298" r:id="rId3"/>
    <p:sldId id="297" r:id="rId4"/>
    <p:sldId id="291" r:id="rId5"/>
    <p:sldId id="262" r:id="rId6"/>
    <p:sldId id="286" r:id="rId7"/>
    <p:sldId id="285" r:id="rId8"/>
    <p:sldId id="293" r:id="rId9"/>
    <p:sldId id="294" r:id="rId10"/>
    <p:sldId id="295" r:id="rId11"/>
    <p:sldId id="296" r:id="rId12"/>
    <p:sldId id="278" r:id="rId13"/>
    <p:sldId id="279" r:id="rId14"/>
    <p:sldId id="289" r:id="rId15"/>
    <p:sldId id="290" r:id="rId16"/>
    <p:sldId id="288" r:id="rId17"/>
    <p:sldId id="264" r:id="rId18"/>
    <p:sldId id="265" r:id="rId19"/>
  </p:sldIdLst>
  <p:sldSz cx="9144000" cy="6858000" type="screen4x3"/>
  <p:notesSz cx="6797675" cy="9928225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rine Sveaas Huglen" initials="CSH" lastIdx="1" clrIdx="0">
    <p:extLst>
      <p:ext uri="{19B8F6BF-5375-455C-9EA6-DF929625EA0E}">
        <p15:presenceInfo xmlns:p15="http://schemas.microsoft.com/office/powerpoint/2012/main" userId="Cathrine Sveaas Hug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  <a:srgbClr val="74F283"/>
    <a:srgbClr val="D98DC9"/>
    <a:srgbClr val="CC8434"/>
    <a:srgbClr val="D45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iddels stil 1 - aks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9" autoAdjust="0"/>
  </p:normalViewPr>
  <p:slideViewPr>
    <p:cSldViewPr snapToGrid="0" snapToObjects="1">
      <p:cViewPr varScale="1">
        <p:scale>
          <a:sx n="75" d="100"/>
          <a:sy n="75" d="100"/>
        </p:scale>
        <p:origin x="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7C20-1B29-4ED0-867B-D11AB1D76B0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6A69-3510-409F-8B1A-E977C57F4C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66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06FE5-82B1-484E-9D6A-B75460D0A107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27D8-9B11-48A9-8770-E69E8B42B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28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27D8-9B11-48A9-8770-E69E8B42B5C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58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n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n-NO"/>
          </a:p>
        </p:txBody>
      </p:sp>
      <p:sp>
        <p:nvSpPr>
          <p:cNvPr id="7" name="Rektangel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n-NO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bilde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385EDD-3BF0-984F-9643-A56641AA9865}" type="datetimeFigureOut">
              <a:rPr lang="nn-NO" smtClean="0"/>
              <a:pPr/>
              <a:t>18.12.2018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FF0E6E-C01C-3D4D-8778-7FFB56780BFE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k.samordnaopptak.no/#/studi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llern.vgs.no/contentassets/7ed03a68bba04e15b14147509bbe4b38/fagvalgsbrosjyre_ullern_2018_kor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3782" t="9674" r="-32244" b="-19232"/>
          <a:stretch/>
        </p:blipFill>
        <p:spPr>
          <a:xfrm>
            <a:off x="26377" y="17586"/>
            <a:ext cx="13504985" cy="826476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61646" y="272562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 smtClean="0">
                <a:solidFill>
                  <a:srgbClr val="D45C2C"/>
                </a:solidFill>
              </a:rPr>
              <a:t>FAGVALG TIL VG2</a:t>
            </a:r>
            <a:endParaRPr lang="nb-NO" sz="6000" b="1" dirty="0">
              <a:solidFill>
                <a:srgbClr val="D45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058919"/>
              </p:ext>
            </p:extLst>
          </p:nvPr>
        </p:nvGraphicFramePr>
        <p:xfrm>
          <a:off x="603850" y="2638255"/>
          <a:ext cx="8162326" cy="2419690"/>
        </p:xfrm>
        <a:graphic>
          <a:graphicData uri="http://schemas.openxmlformats.org/drawingml/2006/table">
            <a:tbl>
              <a:tblPr firstRow="1" firstCol="1" bandRow="1"/>
              <a:tblGrid>
                <a:gridCol w="4082714">
                  <a:extLst>
                    <a:ext uri="{9D8B030D-6E8A-4147-A177-3AD203B41FA5}">
                      <a16:colId xmlns:a16="http://schemas.microsoft.com/office/drawing/2014/main" val="557466074"/>
                    </a:ext>
                  </a:extLst>
                </a:gridCol>
                <a:gridCol w="4079612">
                  <a:extLst>
                    <a:ext uri="{9D8B030D-6E8A-4147-A177-3AD203B41FA5}">
                      <a16:colId xmlns:a16="http://schemas.microsoft.com/office/drawing/2014/main" val="359248734"/>
                    </a:ext>
                  </a:extLst>
                </a:gridCol>
              </a:tblGrid>
              <a:tr h="289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Vg3</a:t>
                      </a: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hadde fire programfag på Vg2 og skal kun ha tre programfag på Vg3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368563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Samfunnsfaglig engelsk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88075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Rettslære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Rettslære 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49743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17102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66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0376069"/>
              </p:ext>
            </p:extLst>
          </p:nvPr>
        </p:nvGraphicFramePr>
        <p:xfrm>
          <a:off x="612775" y="2638255"/>
          <a:ext cx="8153400" cy="2419690"/>
        </p:xfrm>
        <a:graphic>
          <a:graphicData uri="http://schemas.openxmlformats.org/drawingml/2006/table">
            <a:tbl>
              <a:tblPr firstRow="1" firstCol="1" bandRow="1"/>
              <a:tblGrid>
                <a:gridCol w="4073788">
                  <a:extLst>
                    <a:ext uri="{9D8B030D-6E8A-4147-A177-3AD203B41FA5}">
                      <a16:colId xmlns:a16="http://schemas.microsoft.com/office/drawing/2014/main" val="24319597"/>
                    </a:ext>
                  </a:extLst>
                </a:gridCol>
                <a:gridCol w="4079612">
                  <a:extLst>
                    <a:ext uri="{9D8B030D-6E8A-4147-A177-3AD203B41FA5}">
                      <a16:colId xmlns:a16="http://schemas.microsoft.com/office/drawing/2014/main" val="422414201"/>
                    </a:ext>
                  </a:extLst>
                </a:gridCol>
              </a:tblGrid>
              <a:tr h="289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Vg3</a:t>
                      </a: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hadde fire programfag på Vg2 og skal kun ha tre programfag på Vg3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52475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Samfunnsøkonomi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Samfunnsøkonomi 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78440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Markedsføring og ledelse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Markedsføring</a:t>
                      </a:r>
                      <a:r>
                        <a:rPr lang="nb-NO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ledelse 2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29018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Entreprenørskap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Fremmedspråk</a:t>
                      </a:r>
                      <a:r>
                        <a:rPr lang="nb-NO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I+II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52644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7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Blokkskjema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3404" y="5891542"/>
            <a:ext cx="7577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*</a:t>
            </a:r>
            <a:r>
              <a:rPr lang="nb-NO" sz="1600" dirty="0" err="1" smtClean="0"/>
              <a:t>Stjernefag</a:t>
            </a:r>
            <a:r>
              <a:rPr lang="nb-NO" sz="1600" dirty="0" smtClean="0"/>
              <a:t>* Programfag man kan ta på Vg3 uten å ha hatt programfaget på Vg2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93405" y="5528930"/>
            <a:ext cx="518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Velge loddrett fra fire av blokkene</a:t>
            </a:r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96407"/>
              </p:ext>
            </p:extLst>
          </p:nvPr>
        </p:nvGraphicFramePr>
        <p:xfrm>
          <a:off x="506083" y="1581812"/>
          <a:ext cx="8156576" cy="3891094"/>
        </p:xfrm>
        <a:graphic>
          <a:graphicData uri="http://schemas.openxmlformats.org/drawingml/2006/table">
            <a:tbl>
              <a:tblPr firstRow="1" firstCol="1" bandRow="1"/>
              <a:tblGrid>
                <a:gridCol w="2038861">
                  <a:extLst>
                    <a:ext uri="{9D8B030D-6E8A-4147-A177-3AD203B41FA5}">
                      <a16:colId xmlns:a16="http://schemas.microsoft.com/office/drawing/2014/main" val="4023773106"/>
                    </a:ext>
                  </a:extLst>
                </a:gridCol>
                <a:gridCol w="2038861">
                  <a:extLst>
                    <a:ext uri="{9D8B030D-6E8A-4147-A177-3AD203B41FA5}">
                      <a16:colId xmlns:a16="http://schemas.microsoft.com/office/drawing/2014/main" val="4200511792"/>
                    </a:ext>
                  </a:extLst>
                </a:gridCol>
                <a:gridCol w="2039427">
                  <a:extLst>
                    <a:ext uri="{9D8B030D-6E8A-4147-A177-3AD203B41FA5}">
                      <a16:colId xmlns:a16="http://schemas.microsoft.com/office/drawing/2014/main" val="1010821352"/>
                    </a:ext>
                  </a:extLst>
                </a:gridCol>
                <a:gridCol w="2039427">
                  <a:extLst>
                    <a:ext uri="{9D8B030D-6E8A-4147-A177-3AD203B41FA5}">
                      <a16:colId xmlns:a16="http://schemas.microsoft.com/office/drawing/2014/main" val="115864484"/>
                    </a:ext>
                  </a:extLst>
                </a:gridCol>
              </a:tblGrid>
              <a:tr h="214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BLOKK 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BLOKK 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BLOKK 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BLOKK 4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40969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R1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1*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70951"/>
                  </a:ext>
                </a:extLst>
              </a:tr>
              <a:tr h="538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S1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Entreprenørskap og bedriftsutvikling 1*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Markedsføring og ledelse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Samfunnsøkonomi 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81050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2P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Rettslære 1*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Sosiologi og sosialantropologi*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Psykologi 1*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6472"/>
                  </a:ext>
                </a:extLst>
              </a:tr>
              <a:tr h="538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 og filosofi 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31508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Breddeidrett 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F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46923"/>
                  </a:ext>
                </a:extLst>
              </a:tr>
              <a:tr h="538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 og forskningslære 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R1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S1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05077"/>
                  </a:ext>
                </a:extLst>
              </a:tr>
              <a:tr h="538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Bilde </a:t>
                      </a:r>
                      <a:endParaRPr lang="nb-NO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Lyd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0" marR="6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1973"/>
                  </a:ext>
                </a:extLst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6633713" y="5528930"/>
            <a:ext cx="2028946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Fremmedspråk I+II på Vg3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371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94" y="283954"/>
            <a:ext cx="8690412" cy="325287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48573" y="3968151"/>
            <a:ext cx="86954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Om </a:t>
            </a:r>
            <a:r>
              <a:rPr lang="nn-NO" sz="1400" dirty="0" err="1" smtClean="0"/>
              <a:t>gjeldende</a:t>
            </a:r>
            <a:r>
              <a:rPr lang="nn-NO" sz="1400" dirty="0" smtClean="0"/>
              <a:t> opptakskrav: </a:t>
            </a:r>
            <a:r>
              <a:rPr lang="nn-NO" sz="1400" dirty="0" smtClean="0">
                <a:hlinkClick r:id="rId3"/>
              </a:rPr>
              <a:t>Samordna opptak</a:t>
            </a:r>
            <a:endParaRPr lang="nn-NO" sz="1400" dirty="0" smtClean="0"/>
          </a:p>
          <a:p>
            <a:endParaRPr lang="nn-NO" sz="1400" dirty="0" smtClean="0"/>
          </a:p>
          <a:p>
            <a:r>
              <a:rPr lang="nn-NO" sz="1400" dirty="0" smtClean="0"/>
              <a:t>Vg2</a:t>
            </a:r>
            <a:r>
              <a:rPr lang="nn-NO" sz="1400" dirty="0"/>
              <a:t>: 0,5 poeng for </a:t>
            </a:r>
            <a:r>
              <a:rPr lang="nn-NO" sz="1400" dirty="0" err="1" smtClean="0"/>
              <a:t>programfagene</a:t>
            </a:r>
            <a:r>
              <a:rPr lang="nn-NO" sz="1400" dirty="0" smtClean="0"/>
              <a:t> </a:t>
            </a:r>
            <a:r>
              <a:rPr lang="nn-NO" sz="1400" dirty="0"/>
              <a:t>matematikk </a:t>
            </a:r>
            <a:r>
              <a:rPr lang="nn-NO" sz="1400" dirty="0" smtClean="0"/>
              <a:t>R1, S1, Fysikk , Kjemi 1, Biologi 1og TOF </a:t>
            </a:r>
            <a:r>
              <a:rPr lang="nn-NO" sz="1400" dirty="0"/>
              <a:t>1</a:t>
            </a:r>
          </a:p>
          <a:p>
            <a:r>
              <a:rPr lang="nn-NO" sz="1400" dirty="0"/>
              <a:t>Vg3: 1 poeng for </a:t>
            </a:r>
            <a:r>
              <a:rPr lang="nn-NO" sz="1400" dirty="0" err="1" smtClean="0"/>
              <a:t>programfagene</a:t>
            </a:r>
            <a:r>
              <a:rPr lang="nn-NO" sz="1400" dirty="0" smtClean="0"/>
              <a:t> </a:t>
            </a:r>
            <a:r>
              <a:rPr lang="nn-NO" sz="1400" dirty="0"/>
              <a:t>matematikk R2 </a:t>
            </a:r>
            <a:r>
              <a:rPr lang="nn-NO" sz="1400" dirty="0" smtClean="0"/>
              <a:t>og </a:t>
            </a:r>
            <a:r>
              <a:rPr lang="nn-NO" sz="1400" dirty="0"/>
              <a:t>F</a:t>
            </a:r>
            <a:r>
              <a:rPr lang="nn-NO" sz="1400" dirty="0" smtClean="0"/>
              <a:t>ysikk </a:t>
            </a:r>
            <a:r>
              <a:rPr lang="nn-NO" sz="1400" dirty="0"/>
              <a:t>2, </a:t>
            </a:r>
          </a:p>
          <a:p>
            <a:r>
              <a:rPr lang="nn-NO" sz="1400" dirty="0" smtClean="0"/>
              <a:t>       0,5 </a:t>
            </a:r>
            <a:r>
              <a:rPr lang="nn-NO" sz="1400" dirty="0"/>
              <a:t>poeng for </a:t>
            </a:r>
            <a:r>
              <a:rPr lang="nn-NO" sz="1400" dirty="0" err="1" smtClean="0"/>
              <a:t>programfagene</a:t>
            </a:r>
            <a:r>
              <a:rPr lang="nn-NO" sz="1400" dirty="0" smtClean="0"/>
              <a:t> matematikk S2, Kjemi 2, Biologi og TOF </a:t>
            </a:r>
            <a:r>
              <a:rPr lang="nn-NO" sz="1400" dirty="0"/>
              <a:t>2</a:t>
            </a:r>
            <a:endParaRPr lang="nb-NO" sz="1400" dirty="0"/>
          </a:p>
          <a:p>
            <a:endParaRPr lang="nb-NO" sz="1400" dirty="0"/>
          </a:p>
          <a:p>
            <a:r>
              <a:rPr lang="nb-NO" sz="1400" dirty="0" smtClean="0"/>
              <a:t>Språk: 0,5 </a:t>
            </a:r>
            <a:r>
              <a:rPr lang="nb-NO" sz="1400" dirty="0"/>
              <a:t>poeng for faglig fordypning språk nivå II</a:t>
            </a:r>
          </a:p>
          <a:p>
            <a:r>
              <a:rPr lang="nb-NO" sz="1400" dirty="0" smtClean="0"/>
              <a:t>          1 </a:t>
            </a:r>
            <a:r>
              <a:rPr lang="nb-NO" sz="1400" dirty="0"/>
              <a:t>poeng for faglig fordypning i språk på nivå III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/>
              <a:t>Man kan maksimalt få </a:t>
            </a:r>
            <a:r>
              <a:rPr lang="nn-NO" sz="1400" b="1" dirty="0"/>
              <a:t>4 tilleggspoeng </a:t>
            </a:r>
            <a:r>
              <a:rPr lang="nn-NO" sz="1400" dirty="0"/>
              <a:t>på Vg2 og Vg3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1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7804" y="228600"/>
            <a:ext cx="8438243" cy="58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3464" y="228599"/>
            <a:ext cx="8286802" cy="61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" y="319177"/>
            <a:ext cx="8248463" cy="60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err="1" smtClean="0"/>
              <a:t>Veien</a:t>
            </a:r>
            <a:r>
              <a:rPr lang="nn-NO" dirty="0" smtClean="0"/>
              <a:t> </a:t>
            </a:r>
            <a:r>
              <a:rPr lang="nn-NO" dirty="0" err="1" smtClean="0"/>
              <a:t>videre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3200" dirty="0"/>
              <a:t>Interessetest i </a:t>
            </a:r>
            <a:r>
              <a:rPr lang="nb-NO" sz="3200" dirty="0" smtClean="0"/>
              <a:t>kontaktlærertiden 17.desember</a:t>
            </a:r>
          </a:p>
          <a:p>
            <a:pPr>
              <a:lnSpc>
                <a:spcPct val="90000"/>
              </a:lnSpc>
              <a:defRPr/>
            </a:pPr>
            <a:r>
              <a:rPr lang="nb-NO" sz="3200" dirty="0" smtClean="0"/>
              <a:t>Fagmesse mandag 21.januar </a:t>
            </a:r>
            <a:endParaRPr lang="nb-NO" sz="3027" dirty="0" smtClean="0"/>
          </a:p>
          <a:p>
            <a:pPr>
              <a:lnSpc>
                <a:spcPct val="90000"/>
              </a:lnSpc>
              <a:defRPr/>
            </a:pPr>
            <a:r>
              <a:rPr lang="nb-NO" sz="3027" dirty="0" smtClean="0"/>
              <a:t>Prøvefagvalg mandag 28. januar </a:t>
            </a:r>
          </a:p>
          <a:p>
            <a:pPr>
              <a:lnSpc>
                <a:spcPct val="90000"/>
              </a:lnSpc>
              <a:defRPr/>
            </a:pPr>
            <a:r>
              <a:rPr lang="nb-NO" sz="3027" dirty="0" smtClean="0"/>
              <a:t>Endelig fagvalg mandag 11. februar</a:t>
            </a:r>
          </a:p>
          <a:p>
            <a:pPr>
              <a:lnSpc>
                <a:spcPct val="90000"/>
              </a:lnSpc>
              <a:buNone/>
              <a:defRPr/>
            </a:pPr>
            <a:endParaRPr lang="nb-NO" sz="3027" dirty="0" smtClean="0">
              <a:sym typeface="Webdings" charset="2"/>
            </a:endParaRPr>
          </a:p>
          <a:p>
            <a:pPr marL="0" indent="0">
              <a:buNone/>
            </a:pPr>
            <a:r>
              <a:rPr lang="nn-NO" sz="2400" i="1" dirty="0" err="1" smtClean="0"/>
              <a:t>Rådgiverne</a:t>
            </a:r>
            <a:r>
              <a:rPr lang="nn-NO" sz="2400" i="1" dirty="0" smtClean="0"/>
              <a:t> </a:t>
            </a:r>
            <a:r>
              <a:rPr lang="nn-NO" sz="2400" i="1" dirty="0"/>
              <a:t>tilbyr </a:t>
            </a:r>
            <a:r>
              <a:rPr lang="nn-NO" sz="2400" i="1" dirty="0" err="1" smtClean="0"/>
              <a:t>veiledning</a:t>
            </a:r>
            <a:r>
              <a:rPr lang="nn-NO" sz="2400" i="1" dirty="0" smtClean="0"/>
              <a:t>. </a:t>
            </a:r>
            <a:r>
              <a:rPr lang="nn-NO" sz="2400" i="1" dirty="0" err="1" smtClean="0"/>
              <a:t>Speedveiledning</a:t>
            </a:r>
            <a:r>
              <a:rPr lang="nn-NO" sz="2400" i="1" dirty="0" smtClean="0"/>
              <a:t> </a:t>
            </a:r>
            <a:r>
              <a:rPr lang="nn-NO" sz="2400" i="1" dirty="0" err="1" smtClean="0"/>
              <a:t>hver</a:t>
            </a:r>
            <a:r>
              <a:rPr lang="nn-NO" sz="2400" i="1" dirty="0" smtClean="0"/>
              <a:t> torsdag i midttimen</a:t>
            </a:r>
            <a:endParaRPr lang="nn-NO" sz="2400" i="1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15" y="4685719"/>
            <a:ext cx="1319669" cy="197950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73" y="4666755"/>
            <a:ext cx="1336555" cy="199846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74" y="4666755"/>
            <a:ext cx="1319669" cy="197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Digital </a:t>
            </a:r>
            <a:r>
              <a:rPr lang="nn-NO" dirty="0" err="1" smtClean="0"/>
              <a:t>Fagvalgsbrosjyre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 smtClean="0">
                <a:solidFill>
                  <a:schemeClr val="accent2"/>
                </a:solidFill>
              </a:rPr>
              <a:t>Du vil kunne finne informasjon om det enkelte programfaget på </a:t>
            </a:r>
            <a:r>
              <a:rPr lang="nn-NO" dirty="0" err="1" smtClean="0">
                <a:solidFill>
                  <a:schemeClr val="accent2"/>
                </a:solidFill>
                <a:hlinkClick r:id="rId2"/>
              </a:rPr>
              <a:t>hjemmesiden</a:t>
            </a:r>
            <a:endParaRPr lang="nn-NO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n-NO" sz="28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n-NO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n-NO" sz="2800" b="1" dirty="0" smtClean="0"/>
              <a:t>Bruk den!</a:t>
            </a:r>
            <a:endParaRPr lang="nn-NO" sz="28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29" y="2791067"/>
            <a:ext cx="5230821" cy="353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Programfagstilbudet vårt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004" y="1755103"/>
            <a:ext cx="7981044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Hovedsakelig to programområder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466491"/>
            <a:ext cx="8153400" cy="462950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Programfagtilbudet er hovedsakelig delt inn i to programområder: </a:t>
            </a:r>
          </a:p>
          <a:p>
            <a:pPr marL="0" indent="0">
              <a:buNone/>
            </a:pPr>
            <a:r>
              <a:rPr lang="nb-NO" sz="1800" dirty="0"/>
              <a:t>Realfag og Språk, samfunnsfag og økonomi (SSØ)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1216325" y="2355011"/>
            <a:ext cx="2294626" cy="53483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Realfag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216325" y="2889849"/>
            <a:ext cx="2294626" cy="2061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Kjemi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Fysikk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Biologi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Teknologi og forskningslære 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270075" y="2294626"/>
            <a:ext cx="3269412" cy="59522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Språk, samfunnsfag og økonomi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270075" y="2889851"/>
            <a:ext cx="3269412" cy="2991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Psykologi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Rettslære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Historie og filosofi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Sosiologi og sosialantropologi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Markedsføring og ledelse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Samfunnsøkonomi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Internasjonal engelsk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Entreprenørskap og bedriftsutvikling 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>
                <a:solidFill>
                  <a:schemeClr val="tx1"/>
                </a:solidFill>
              </a:rPr>
              <a:t>Fremmedspråk II og III</a:t>
            </a:r>
          </a:p>
        </p:txBody>
      </p:sp>
      <p:sp>
        <p:nvSpPr>
          <p:cNvPr id="8" name="Rektangel 7"/>
          <p:cNvSpPr/>
          <p:nvPr/>
        </p:nvSpPr>
        <p:spPr>
          <a:xfrm>
            <a:off x="177733" y="5881626"/>
            <a:ext cx="7620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Du må velge hvilket av disse to programområdene du ønsker å *fordype deg i. </a:t>
            </a:r>
          </a:p>
          <a:p>
            <a:r>
              <a:rPr lang="nb-NO" dirty="0"/>
              <a:t>*Fordype betyr at du velger </a:t>
            </a:r>
            <a:r>
              <a:rPr lang="nb-NO" u="sng" dirty="0"/>
              <a:t>minst to fag</a:t>
            </a:r>
            <a:r>
              <a:rPr lang="nb-NO" dirty="0"/>
              <a:t> fra ett av disse programområdene (Realfag eller SSØ).</a:t>
            </a:r>
          </a:p>
        </p:txBody>
      </p:sp>
    </p:spTree>
    <p:extLst>
      <p:ext uri="{BB962C8B-B14F-4D97-AF65-F5344CB8AC3E}">
        <p14:creationId xmlns:p14="http://schemas.microsoft.com/office/powerpoint/2010/main" val="42759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områder til…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Programområdene Idrettsfag og </a:t>
            </a:r>
            <a:r>
              <a:rPr lang="nb-NO" dirty="0" smtClean="0"/>
              <a:t>Mediefag </a:t>
            </a:r>
            <a:r>
              <a:rPr lang="nb-NO" dirty="0"/>
              <a:t>tilbyr </a:t>
            </a:r>
            <a:r>
              <a:rPr lang="nb-NO" dirty="0" smtClean="0"/>
              <a:t>for få </a:t>
            </a:r>
            <a:r>
              <a:rPr lang="nb-NO" dirty="0"/>
              <a:t>programfag, så her kan du </a:t>
            </a:r>
            <a:r>
              <a:rPr lang="nb-NO" u="sng" dirty="0"/>
              <a:t>ikke</a:t>
            </a:r>
            <a:r>
              <a:rPr lang="nb-NO" dirty="0"/>
              <a:t> ta fordypning. Fag herfra må bli i tillegg til fordypning innen Realfag eller SSØ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061049" y="3838036"/>
            <a:ext cx="2838091" cy="785004"/>
          </a:xfrm>
          <a:prstGeom prst="rect">
            <a:avLst/>
          </a:prstGeom>
          <a:solidFill>
            <a:srgbClr val="74F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/>
              <a:t>Idrettsfag</a:t>
            </a:r>
            <a:endParaRPr lang="nb-NO" sz="2400" dirty="0"/>
          </a:p>
        </p:txBody>
      </p:sp>
      <p:sp>
        <p:nvSpPr>
          <p:cNvPr id="8" name="Rektangel 7"/>
          <p:cNvSpPr/>
          <p:nvPr/>
        </p:nvSpPr>
        <p:spPr>
          <a:xfrm>
            <a:off x="1061049" y="4666891"/>
            <a:ext cx="2838091" cy="854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1147314" y="4819374"/>
            <a:ext cx="216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000" dirty="0" smtClean="0"/>
              <a:t>Breddeidrett 1</a:t>
            </a:r>
            <a:endParaRPr lang="nb-NO" sz="2000" dirty="0"/>
          </a:p>
        </p:txBody>
      </p:sp>
      <p:sp>
        <p:nvSpPr>
          <p:cNvPr id="10" name="Rektangel 9"/>
          <p:cNvSpPr/>
          <p:nvPr/>
        </p:nvSpPr>
        <p:spPr>
          <a:xfrm>
            <a:off x="4442604" y="3816110"/>
            <a:ext cx="2950234" cy="828855"/>
          </a:xfrm>
          <a:prstGeom prst="rect">
            <a:avLst/>
          </a:prstGeom>
          <a:solidFill>
            <a:srgbClr val="D98D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4623758" y="3999704"/>
            <a:ext cx="24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Mediefag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442604" y="4666891"/>
            <a:ext cx="2950234" cy="1009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4623758" y="4819374"/>
            <a:ext cx="244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Lyd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403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4000" dirty="0" smtClean="0"/>
              <a:t>Antall </a:t>
            </a:r>
            <a:r>
              <a:rPr lang="nb-NO" sz="4000" dirty="0"/>
              <a:t>programfag du </a:t>
            </a:r>
            <a:r>
              <a:rPr lang="nb-NO" sz="4000" dirty="0" smtClean="0"/>
              <a:t>skal </a:t>
            </a:r>
            <a:r>
              <a:rPr lang="nb-NO" sz="4000" dirty="0"/>
              <a:t>velge på Vg2:</a:t>
            </a:r>
            <a:r>
              <a:rPr lang="nb-NO" dirty="0"/>
              <a:t/>
            </a:r>
            <a:br>
              <a:rPr lang="nb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584709"/>
            <a:ext cx="8153400" cy="4905413"/>
          </a:xfrm>
        </p:spPr>
        <p:txBody>
          <a:bodyPr>
            <a:normAutofit/>
          </a:bodyPr>
          <a:lstStyle/>
          <a:p>
            <a:r>
              <a:rPr lang="nb-NO" sz="3000" dirty="0" smtClean="0"/>
              <a:t>Du skal velge </a:t>
            </a:r>
            <a:r>
              <a:rPr lang="nb-NO" sz="3000" u="sng" dirty="0" smtClean="0">
                <a:solidFill>
                  <a:srgbClr val="FF0000"/>
                </a:solidFill>
              </a:rPr>
              <a:t>fire</a:t>
            </a:r>
            <a:r>
              <a:rPr lang="nb-NO" sz="3000" dirty="0" smtClean="0"/>
              <a:t> fag på Vg2</a:t>
            </a:r>
          </a:p>
          <a:p>
            <a:r>
              <a:rPr lang="nb-NO" sz="3000" dirty="0" smtClean="0"/>
              <a:t>Hvis </a:t>
            </a:r>
            <a:r>
              <a:rPr lang="nb-NO" sz="3000" dirty="0"/>
              <a:t>du ikke velger matematikk som programfag, men fortsetter med fellesfaget Matematikk 2P, skal du velge </a:t>
            </a:r>
            <a:r>
              <a:rPr lang="nb-NO" sz="3000" u="sng" dirty="0"/>
              <a:t>tre programfag</a:t>
            </a:r>
            <a:r>
              <a:rPr lang="nb-NO" sz="3000" dirty="0"/>
              <a:t> på Vg2. </a:t>
            </a:r>
          </a:p>
          <a:p>
            <a:r>
              <a:rPr lang="nb-NO" sz="3000" dirty="0" smtClean="0"/>
              <a:t>Hvis </a:t>
            </a:r>
            <a:r>
              <a:rPr lang="nb-NO" sz="3000" dirty="0"/>
              <a:t>du velger matematikk som programfag (Matematikk S1 eller R1), skal du velge </a:t>
            </a:r>
            <a:r>
              <a:rPr lang="nb-NO" sz="3000" u="sng" dirty="0"/>
              <a:t>fire programfag</a:t>
            </a:r>
            <a:r>
              <a:rPr lang="nb-NO" sz="3000" dirty="0"/>
              <a:t> på Vg2. </a:t>
            </a:r>
          </a:p>
          <a:p>
            <a:pPr>
              <a:lnSpc>
                <a:spcPct val="80000"/>
              </a:lnSpc>
              <a:defRPr/>
            </a:pPr>
            <a:endParaRPr lang="nb-NO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nb-NO" dirty="0" smtClean="0"/>
              <a:t> ALLE SKAL UANSETT VELGE FIRE FAG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b-NO" dirty="0" smtClean="0"/>
          </a:p>
          <a:p>
            <a:pPr>
              <a:lnSpc>
                <a:spcPct val="80000"/>
              </a:lnSpc>
              <a:buNone/>
              <a:defRPr/>
            </a:pPr>
            <a:endParaRPr lang="nb-NO" sz="3135" dirty="0" smtClean="0">
              <a:sym typeface="Webdings" charset="2"/>
            </a:endParaRPr>
          </a:p>
          <a:p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Fordypning Vg2 og Vg3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/>
              <a:t>Du skal velge </a:t>
            </a:r>
            <a:r>
              <a:rPr lang="nb-NO" sz="3200" u="sng" dirty="0">
                <a:solidFill>
                  <a:srgbClr val="FF0000"/>
                </a:solidFill>
              </a:rPr>
              <a:t>tre</a:t>
            </a:r>
            <a:r>
              <a:rPr lang="nb-NO" sz="3200" dirty="0"/>
              <a:t> programfag på Vg3. 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Når </a:t>
            </a:r>
            <a:r>
              <a:rPr lang="nb-NO" dirty="0"/>
              <a:t>du velger programfag, må </a:t>
            </a:r>
            <a:r>
              <a:rPr lang="nb-NO" dirty="0" smtClean="0"/>
              <a:t>du </a:t>
            </a:r>
            <a:r>
              <a:rPr lang="nb-NO" dirty="0">
                <a:solidFill>
                  <a:srgbClr val="FF5050"/>
                </a:solidFill>
              </a:rPr>
              <a:t>velge </a:t>
            </a:r>
            <a:r>
              <a:rPr lang="nb-NO" dirty="0" smtClean="0">
                <a:solidFill>
                  <a:srgbClr val="FF5050"/>
                </a:solidFill>
              </a:rPr>
              <a:t>minst to </a:t>
            </a:r>
            <a:r>
              <a:rPr lang="nb-NO" dirty="0">
                <a:solidFill>
                  <a:srgbClr val="FF5050"/>
                </a:solidFill>
              </a:rPr>
              <a:t>gjennomgående fag innenfor det programrådet </a:t>
            </a:r>
            <a:r>
              <a:rPr lang="nb-NO" dirty="0" smtClean="0">
                <a:solidFill>
                  <a:srgbClr val="FF5050"/>
                </a:solidFill>
              </a:rPr>
              <a:t>(Realfag eller SSØ) du </a:t>
            </a:r>
            <a:r>
              <a:rPr lang="nb-NO" dirty="0">
                <a:solidFill>
                  <a:srgbClr val="FF5050"/>
                </a:solidFill>
              </a:rPr>
              <a:t>har valgt</a:t>
            </a:r>
            <a:r>
              <a:rPr lang="nb-NO" dirty="0"/>
              <a:t>, </a:t>
            </a:r>
            <a:r>
              <a:rPr lang="nb-NO" dirty="0" smtClean="0"/>
              <a:t>dvs. </a:t>
            </a:r>
            <a:r>
              <a:rPr lang="nb-NO" dirty="0"/>
              <a:t>to fag som du skal ha både på Vg2 og på Vg3.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Til </a:t>
            </a:r>
            <a:r>
              <a:rPr lang="nb-NO" dirty="0"/>
              <a:t>sammen utgjør da disse to gjennomgående fagene fire av dine programfag.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SE INN I GLASSKULEN</a:t>
            </a:r>
          </a:p>
          <a:p>
            <a:pPr marL="0" indent="0">
              <a:buNone/>
            </a:pPr>
            <a:r>
              <a:rPr lang="nb-NO" dirty="0" smtClean="0"/>
              <a:t>Hvilke muligheter har du?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AutoShape 2" descr="Bilderesultat for spåkul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8" y="4511730"/>
            <a:ext cx="1918209" cy="15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636" y="583052"/>
            <a:ext cx="8153400" cy="613144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/>
            </a:r>
            <a:br>
              <a:rPr lang="nb-NO" sz="4000" b="1" dirty="0"/>
            </a:br>
            <a:r>
              <a:rPr lang="nb-NO" sz="4000" dirty="0" smtClean="0"/>
              <a:t>Minst to programfag over to år: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6926"/>
          </a:xfrm>
        </p:spPr>
        <p:txBody>
          <a:bodyPr>
            <a:normAutofit fontScale="25000" lnSpcReduction="20000"/>
          </a:bodyPr>
          <a:lstStyle/>
          <a:p>
            <a:r>
              <a:rPr lang="nb-NO" sz="9600" dirty="0"/>
              <a:t>Det tredje programfaget kan være et </a:t>
            </a:r>
            <a:r>
              <a:rPr lang="nb-NO" sz="9600" dirty="0" smtClean="0"/>
              <a:t>gammelt programfag, </a:t>
            </a:r>
          </a:p>
          <a:p>
            <a:r>
              <a:rPr lang="nb-NO" sz="9600" dirty="0" smtClean="0"/>
              <a:t>men det kan også </a:t>
            </a:r>
            <a:r>
              <a:rPr lang="nb-NO" sz="9600" dirty="0"/>
              <a:t>være et nytt programfag (*</a:t>
            </a:r>
            <a:r>
              <a:rPr lang="nb-NO" sz="9600" dirty="0" err="1"/>
              <a:t>Stjernefag</a:t>
            </a:r>
            <a:r>
              <a:rPr lang="nb-NO" sz="9600" dirty="0" smtClean="0"/>
              <a:t>*)</a:t>
            </a:r>
            <a:endParaRPr lang="nb-NO" sz="9600" u="sng" dirty="0" smtClean="0"/>
          </a:p>
          <a:p>
            <a:pPr marL="0" indent="0">
              <a:buNone/>
            </a:pPr>
            <a:endParaRPr lang="nb-NO" sz="9600" u="sng" dirty="0"/>
          </a:p>
          <a:p>
            <a:r>
              <a:rPr lang="nb-NO" sz="9600" u="sng" dirty="0" smtClean="0"/>
              <a:t>Unntak</a:t>
            </a:r>
            <a:r>
              <a:rPr lang="nb-NO" sz="9600" dirty="0"/>
              <a:t>: E</a:t>
            </a:r>
            <a:r>
              <a:rPr lang="nb-NO" sz="9600" dirty="0" smtClean="0"/>
              <a:t>lever </a:t>
            </a:r>
            <a:r>
              <a:rPr lang="nb-NO" sz="9600" dirty="0"/>
              <a:t>som har </a:t>
            </a:r>
            <a:r>
              <a:rPr lang="nb-NO" sz="9600" dirty="0" smtClean="0"/>
              <a:t>fremmedspråk </a:t>
            </a:r>
            <a:r>
              <a:rPr lang="nb-NO" sz="9600" dirty="0"/>
              <a:t>I + II som obligatorisk fremmedspråk, </a:t>
            </a:r>
            <a:r>
              <a:rPr lang="nb-NO" sz="9600" dirty="0" smtClean="0"/>
              <a:t>dvs. </a:t>
            </a:r>
            <a:r>
              <a:rPr lang="nb-NO" sz="9600" dirty="0"/>
              <a:t>som fellesfag </a:t>
            </a:r>
            <a:r>
              <a:rPr lang="nb-NO" sz="9600" b="1" dirty="0"/>
              <a:t>over alle tre årene</a:t>
            </a:r>
            <a:r>
              <a:rPr lang="nb-NO" sz="9600" dirty="0"/>
              <a:t>. </a:t>
            </a:r>
            <a:r>
              <a:rPr lang="nb-NO" sz="9600" dirty="0" smtClean="0"/>
              <a:t>Da skal </a:t>
            </a:r>
            <a:r>
              <a:rPr lang="nb-NO" sz="9600" dirty="0"/>
              <a:t>du bare velge to programfag på Vg3. Du skal altså sette opp dine to gjennomgående programfag, men som valgfritt </a:t>
            </a:r>
            <a:r>
              <a:rPr lang="nb-NO" sz="9600" dirty="0" smtClean="0"/>
              <a:t>programfag setter </a:t>
            </a:r>
            <a:r>
              <a:rPr lang="nb-NO" sz="9600" dirty="0"/>
              <a:t>du opp </a:t>
            </a:r>
            <a:r>
              <a:rPr lang="nb-NO" sz="9600" dirty="0" smtClean="0"/>
              <a:t>fremmedspråk </a:t>
            </a:r>
            <a:r>
              <a:rPr lang="nb-NO" sz="9600" dirty="0"/>
              <a:t>I + II. </a:t>
            </a:r>
            <a:r>
              <a:rPr lang="nb-NO" sz="9600" i="1" dirty="0" smtClean="0"/>
              <a:t>Dette </a:t>
            </a:r>
            <a:r>
              <a:rPr lang="nb-NO" sz="9600" i="1" dirty="0"/>
              <a:t>gjelder bare elever som </a:t>
            </a:r>
            <a:r>
              <a:rPr lang="nb-NO" sz="9600" i="1" u="sng" dirty="0"/>
              <a:t>ikke hadde fremmedspråk på grunnskolen</a:t>
            </a:r>
            <a:r>
              <a:rPr lang="nb-NO" sz="9600" i="1" dirty="0"/>
              <a:t>, men fordypning i norsk eller engelsk</a:t>
            </a:r>
            <a:r>
              <a:rPr lang="nb-NO" sz="9600" i="1" dirty="0" smtClean="0"/>
              <a:t>. </a:t>
            </a:r>
            <a:endParaRPr lang="nb-NO" sz="96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6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6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1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1814000"/>
              </p:ext>
            </p:extLst>
          </p:nvPr>
        </p:nvGraphicFramePr>
        <p:xfrm>
          <a:off x="612775" y="2638255"/>
          <a:ext cx="8153400" cy="2419690"/>
        </p:xfrm>
        <a:graphic>
          <a:graphicData uri="http://schemas.openxmlformats.org/drawingml/2006/table">
            <a:tbl>
              <a:tblPr firstRow="1" firstCol="1" bandRow="1"/>
              <a:tblGrid>
                <a:gridCol w="4073788">
                  <a:extLst>
                    <a:ext uri="{9D8B030D-6E8A-4147-A177-3AD203B41FA5}">
                      <a16:colId xmlns:a16="http://schemas.microsoft.com/office/drawing/2014/main" val="2305755714"/>
                    </a:ext>
                  </a:extLst>
                </a:gridCol>
                <a:gridCol w="4079612">
                  <a:extLst>
                    <a:ext uri="{9D8B030D-6E8A-4147-A177-3AD203B41FA5}">
                      <a16:colId xmlns:a16="http://schemas.microsoft.com/office/drawing/2014/main" val="2064969714"/>
                    </a:ext>
                  </a:extLst>
                </a:gridCol>
              </a:tblGrid>
              <a:tr h="289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Vg3</a:t>
                      </a: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hadde fire programfag på Vg2 og skal kun ha tre programfag på Vg3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63115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Psykologi</a:t>
                      </a:r>
                      <a:r>
                        <a:rPr lang="nb-NO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2*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89148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8121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85161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72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9459932"/>
              </p:ext>
            </p:extLst>
          </p:nvPr>
        </p:nvGraphicFramePr>
        <p:xfrm>
          <a:off x="612775" y="2638255"/>
          <a:ext cx="8153400" cy="2419690"/>
        </p:xfrm>
        <a:graphic>
          <a:graphicData uri="http://schemas.openxmlformats.org/drawingml/2006/table">
            <a:tbl>
              <a:tblPr firstRow="1" firstCol="1" bandRow="1"/>
              <a:tblGrid>
                <a:gridCol w="4073788">
                  <a:extLst>
                    <a:ext uri="{9D8B030D-6E8A-4147-A177-3AD203B41FA5}">
                      <a16:colId xmlns:a16="http://schemas.microsoft.com/office/drawing/2014/main" val="2659405249"/>
                    </a:ext>
                  </a:extLst>
                </a:gridCol>
                <a:gridCol w="4079612">
                  <a:extLst>
                    <a:ext uri="{9D8B030D-6E8A-4147-A177-3AD203B41FA5}">
                      <a16:colId xmlns:a16="http://schemas.microsoft.com/office/drawing/2014/main" val="1627395542"/>
                    </a:ext>
                  </a:extLst>
                </a:gridCol>
              </a:tblGrid>
              <a:tr h="289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Vg3</a:t>
                      </a:r>
                      <a:r>
                        <a:rPr lang="nb-N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hadde fire programfag på Vg2 og skal kun ha tre programfag på Vg3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43207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Samfunnsøkonomi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Breddeidrett </a:t>
                      </a:r>
                      <a:r>
                        <a:rPr lang="nb-N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2*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F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551472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Samfunnsfaglig engelsk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54779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 og filosofi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 og filosofi 2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81971"/>
                  </a:ext>
                </a:extLst>
              </a:tr>
              <a:tr h="530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898" marR="62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37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nologi">
  <a:themeElements>
    <a:clrScheme name="Teknolog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knologi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knolog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Teknologi.thmx</Template>
  <TotalTime>4282</TotalTime>
  <Words>660</Words>
  <Application>Microsoft Office PowerPoint</Application>
  <PresentationFormat>Skjermfremvisning (4:3)</PresentationFormat>
  <Paragraphs>202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Webdings</vt:lpstr>
      <vt:lpstr>Wingdings</vt:lpstr>
      <vt:lpstr>Wingdings 2</vt:lpstr>
      <vt:lpstr>Teknologi</vt:lpstr>
      <vt:lpstr>PowerPoint-presentasjon</vt:lpstr>
      <vt:lpstr>Programfagstilbudet vårt</vt:lpstr>
      <vt:lpstr>Hovedsakelig to programområder</vt:lpstr>
      <vt:lpstr>To områder til…</vt:lpstr>
      <vt:lpstr> Antall programfag du skal velge på Vg2: </vt:lpstr>
      <vt:lpstr>Fordypning Vg2 og Vg3</vt:lpstr>
      <vt:lpstr> Minst to programfag over to år: </vt:lpstr>
      <vt:lpstr>Eksempel</vt:lpstr>
      <vt:lpstr>Eksempel</vt:lpstr>
      <vt:lpstr>Eksempel</vt:lpstr>
      <vt:lpstr>Eksempel</vt:lpstr>
      <vt:lpstr>Blokkskjema</vt:lpstr>
      <vt:lpstr>PowerPoint-presentasjon</vt:lpstr>
      <vt:lpstr>PowerPoint-presentasjon</vt:lpstr>
      <vt:lpstr>PowerPoint-presentasjon</vt:lpstr>
      <vt:lpstr>PowerPoint-presentasjon</vt:lpstr>
      <vt:lpstr>Veien videre</vt:lpstr>
      <vt:lpstr>Digital Fagvalgsbrosjyre</vt:lpstr>
    </vt:vector>
  </TitlesOfParts>
  <Company>Ullern VGS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Ullern VGS</dc:creator>
  <cp:lastModifiedBy>Randi Oppedal</cp:lastModifiedBy>
  <cp:revision>194</cp:revision>
  <cp:lastPrinted>2015-10-26T10:51:21Z</cp:lastPrinted>
  <dcterms:created xsi:type="dcterms:W3CDTF">2010-10-27T10:04:10Z</dcterms:created>
  <dcterms:modified xsi:type="dcterms:W3CDTF">2018-12-18T14:47:36Z</dcterms:modified>
</cp:coreProperties>
</file>